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0AA133-4153-47C6-9482-DA3879C0358E}">
  <a:tblStyle styleId="{500AA133-4153-47C6-9482-DA3879C035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1b91b740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1b91b740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1b91b740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1b91b740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1c375e0a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1c375e0a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1b91b740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1b91b740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1b91b740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1b91b740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1b91b740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1b91b740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b91b740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1b91b740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b91b740e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b91b740e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1c375e0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1c375e0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c375e0a7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c375e0a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1c375e0a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1c375e0a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1c375e0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1c375e0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1b91b740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1b91b740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c375e0a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c375e0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c375e0a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c375e0a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1c375e0a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1c375e0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b91b740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1b91b740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b91b740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1b91b740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1b91b740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1b91b740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1c375e0a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1c375e0a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1c375e0a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1c375e0a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1b91b740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1b91b740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c375e0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1c375e0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1c375e0a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1c375e0a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c375e0a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c375e0a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1c375e0a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1c375e0a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1c375e0a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1c375e0a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1c375e0a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1c375e0a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1c375e0a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1c375e0a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1c375e0a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1c375e0a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1c375e0a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1c375e0a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1c375e0a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1c375e0a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1b91b740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1b91b740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1c375e0a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1c375e0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c375e0a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1c375e0a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c375e0a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c375e0a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1c375e0a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1c375e0a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1c375e0a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1c375e0a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c375e0a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c375e0a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1c375e0a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1c375e0a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1c375e0a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1c375e0a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c375e0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c375e0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1c375e0a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1c375e0a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1b91b740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1b91b740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1c375e0a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1c375e0a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1c375e0a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1c375e0a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1c375e0a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1c375e0a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c375e0a7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c375e0a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1c375e0a7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1c375e0a7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1c375e0a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1c375e0a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1c375e0a7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1c375e0a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1c375e0a7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e1c375e0a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1c375e0a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1c375e0a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1c375e0a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1c375e0a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1b91b740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1b91b740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1c375e0a7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1c375e0a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1c375e0a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1c375e0a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1c375e0a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1c375e0a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1c375e0a7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1c375e0a7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1b91b740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1b91b740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1b91b740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1b91b740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1c375e0a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1c375e0a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1c375e0a7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1c375e0a7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1b91b740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1b91b740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ncbi.nlm.nih.gov/clinvar/" TargetMode="External"/><Relationship Id="rId4" Type="http://schemas.openxmlformats.org/officeDocument/2006/relationships/hyperlink" Target="https://www.omim.org/" TargetMode="External"/><Relationship Id="rId11" Type="http://schemas.openxmlformats.org/officeDocument/2006/relationships/hyperlink" Target="https://civicdb.org/home" TargetMode="External"/><Relationship Id="rId10" Type="http://schemas.openxmlformats.org/officeDocument/2006/relationships/hyperlink" Target="https://www.cancergenomeinterpreter.org/home" TargetMode="External"/><Relationship Id="rId9" Type="http://schemas.openxmlformats.org/officeDocument/2006/relationships/hyperlink" Target="https://pmkb.weill.cornell.edu/" TargetMode="External"/><Relationship Id="rId5" Type="http://schemas.openxmlformats.org/officeDocument/2006/relationships/hyperlink" Target="http://www.hgmd.cf.ac.uk/ac/index.php" TargetMode="External"/><Relationship Id="rId6" Type="http://schemas.openxmlformats.org/officeDocument/2006/relationships/hyperlink" Target="https://www.lovd.nl/" TargetMode="External"/><Relationship Id="rId7" Type="http://schemas.openxmlformats.org/officeDocument/2006/relationships/hyperlink" Target="https://cancer.sanger.ac.uk/cosmic" TargetMode="External"/><Relationship Id="rId8" Type="http://schemas.openxmlformats.org/officeDocument/2006/relationships/hyperlink" Target="https://dcc.icgc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hyperlink" Target="https://disk.yandex.ru/d/hc7ZcrJ1GBL6Sw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00"/>
              <a:t>Особенности наследственных онкозаболеваний. Базы данных для аннотации.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Кристина Карандашева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лаборатория эпигенетики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ФГБНУ “</a:t>
            </a:r>
            <a:r>
              <a:rPr lang="ru" sz="1400"/>
              <a:t>Медико-</a:t>
            </a:r>
            <a:r>
              <a:rPr lang="ru" sz="1400"/>
              <a:t>г</a:t>
            </a:r>
            <a:r>
              <a:rPr lang="ru" sz="1400"/>
              <a:t>енетический научный центр”</a:t>
            </a:r>
            <a:endParaRPr sz="1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5890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2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MGNGS School ‘21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accent5"/>
                </a:solidFill>
              </a:rPr>
              <a:t>Двухударная модель канцерогенеза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-1239" l="-1150" r="1150" t="1240"/>
          <a:stretch/>
        </p:blipFill>
        <p:spPr>
          <a:xfrm>
            <a:off x="1382800" y="1152475"/>
            <a:ext cx="6378413" cy="39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Гены ассоциированные с НОС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118" name="Google Shape;118;p23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{500AA133-4153-47C6-9482-DA3879C0358E}</a:tableStyleId>
              </a:tblPr>
              <a:tblGrid>
                <a:gridCol w="2840200"/>
                <a:gridCol w="2840200"/>
                <a:gridCol w="2840200"/>
              </a:tblGrid>
              <a:tr h="42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</a:rPr>
                        <a:t>Онкосупрессоры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</a:rPr>
                        <a:t>Протоонкогены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</a:rPr>
                        <a:t>Другое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7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/>
                        <a:t>APC, ATM, BAP1, BARD1, BMPR1A, BRCA1, BRCA2, BRIP1, CDH1, CDKN2A, CHEK2, GREM1, MLH1, MRE11A, MSH2, MSH6, MUTYH, NBN, PALB2, PMS2, POLD1, POLE, PTEN, RAD50, RAD51B, RAD51C, RAD51D, SDHB, SDHC, SDHD, SMAD4, STK11, TP53, VHL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/>
                        <a:t>CDK4, CTNNA1, KIT, PDGFRA, RET, EGFR, KRAS, ERBB2, MET, MYC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/>
                        <a:t>PRSS1, SPINK1, EPCAM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Драйверные и пассажирские мутации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487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Драйверные мутации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Способствуют росту, генетическому разнообразию и развитию опухоли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Находятся под положительным отбором в процессе эволюции раковых клеток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Локализуются в ‘раковых’ генах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~ 2-10 драйверных мутаций на опухоль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Пассажирские мутации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все остальные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в</a:t>
            </a:r>
            <a:r>
              <a:rPr lang="ru"/>
              <a:t>озникают вследствие геномной нестабильности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не дают преимущества в скорости роста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могут не иметь эффекта вообще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413" y="1152463"/>
            <a:ext cx="35718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250" y="4082300"/>
            <a:ext cx="982450" cy="9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Моногенные и почти моногенные НОС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</a:t>
            </a:r>
            <a:r>
              <a:rPr lang="ru"/>
              <a:t>индром Ли-Фраумени – </a:t>
            </a:r>
            <a:r>
              <a:rPr i="1" lang="ru"/>
              <a:t>TP53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ретинобластома – </a:t>
            </a:r>
            <a:r>
              <a:rPr i="1" lang="ru"/>
              <a:t>RB1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семейный рак желудка – </a:t>
            </a:r>
            <a:r>
              <a:rPr i="1" lang="ru"/>
              <a:t>CDH1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нейрофиброматоз 1 типа – </a:t>
            </a:r>
            <a:r>
              <a:rPr i="1" lang="ru"/>
              <a:t>NF1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нейрофиброматоз 2 типа – </a:t>
            </a:r>
            <a:r>
              <a:rPr i="1" lang="ru"/>
              <a:t>NF2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туберозный склероз – </a:t>
            </a:r>
            <a:r>
              <a:rPr i="1" lang="ru"/>
              <a:t>TSC1, TSC2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синдром Пейтца-Егерса – </a:t>
            </a:r>
            <a:r>
              <a:rPr i="1" lang="ru"/>
              <a:t>STK11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ювенильный гастро-интестинальный полипоз – </a:t>
            </a:r>
            <a:r>
              <a:rPr i="1" lang="ru"/>
              <a:t>SMAD4, BMPR1A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синдром Коудена – </a:t>
            </a:r>
            <a:r>
              <a:rPr i="1" lang="ru"/>
              <a:t>PTEN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рак молочной железы / рак яичников – </a:t>
            </a:r>
            <a:r>
              <a:rPr i="1" lang="ru"/>
              <a:t>BRCA1, BRCA2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Не все НОС - моногенные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212825" y="1449850"/>
            <a:ext cx="2619600" cy="23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35 генов  - 8 типов рака (Myriad myRisk® Hereditary Cancer)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22408" l="0" r="0" t="0"/>
          <a:stretch/>
        </p:blipFill>
        <p:spPr>
          <a:xfrm>
            <a:off x="311700" y="1152475"/>
            <a:ext cx="5721951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075" y="3949575"/>
            <a:ext cx="1055875" cy="1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Сколько известно НОС?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73533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6839800" y="1596400"/>
            <a:ext cx="22149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287 / 804 - “cancer”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Частые НОС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</a:t>
            </a:r>
            <a:r>
              <a:rPr lang="ru"/>
              <a:t>аследственный рак молочной железы и яичников (</a:t>
            </a:r>
            <a:r>
              <a:rPr i="1" lang="ru"/>
              <a:t>BRCA1, BRCA2</a:t>
            </a:r>
            <a:r>
              <a:rPr lang="ru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&gt; 5% случаев РМЖ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&gt; 15% случаев РЯ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Наследственный неполипозный рак толстой кишки - синдром Линча (</a:t>
            </a:r>
            <a:r>
              <a:rPr i="1" lang="ru"/>
              <a:t>MLH1, MSH2, MSH6, PMS2 </a:t>
            </a:r>
            <a:r>
              <a:rPr lang="ru"/>
              <a:t>- гены репарации неспаренных оснований)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~ 5% злокачественных новообразований толстой кишки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~ 3% карцином эндометрия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Наследственный полипоз толстой кишки (</a:t>
            </a:r>
            <a:r>
              <a:rPr i="1" lang="ru"/>
              <a:t>APC, MUTYH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Нейрофиброматоз 1 типа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1 : 3,000 человек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Туберозный склероз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1 : 6,000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Панели генов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981775" y="1152475"/>
            <a:ext cx="48504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 определенным типом рака может быть </a:t>
            </a:r>
            <a:r>
              <a:rPr lang="ru"/>
              <a:t>ассоциировано</a:t>
            </a:r>
            <a:r>
              <a:rPr lang="ru"/>
              <a:t> множество генов, один ген может приводить к развитию разных типов рака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6194" l="5656" r="39847" t="7523"/>
          <a:stretch/>
        </p:blipFill>
        <p:spPr>
          <a:xfrm>
            <a:off x="311708" y="1152475"/>
            <a:ext cx="3361142" cy="399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337" y="2849500"/>
            <a:ext cx="4161273" cy="20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41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Опухоль - не только SNP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41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Точковые мутации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CNV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Хромосомные перестройки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850" y="107550"/>
            <a:ext cx="4240350" cy="1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850" y="1152475"/>
            <a:ext cx="4374374" cy="377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Аннотация генетических вариантов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эффект на белок / транскрипт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частота варианта в популяции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предсказания программ-предикторов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клинические базы данных (germline)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онкологические базы данных (somatic)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терапевтические базы данных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ru"/>
              <a:t>вовлеченность в сигнальные пути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ПО для аннотации соматических вариантов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chemeClr val="accent5"/>
                </a:solidFill>
              </a:rPr>
              <a:t>Злокачественные</a:t>
            </a:r>
            <a:r>
              <a:rPr lang="ru">
                <a:solidFill>
                  <a:schemeClr val="accent5"/>
                </a:solidFill>
              </a:rPr>
              <a:t> новообразования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Рак</a:t>
            </a:r>
            <a:r>
              <a:rPr lang="ru"/>
              <a:t> - генетическое заболевание.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Причина: мутации в генах контролирующих клеточный рост, геномную стабильность, миграцию и дифференцировку клеток.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Эффект на белок / транскрипт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нонсенс-мутации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миссенс-мутации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синонимичные замены (silent) - могут влиять на сплайсинг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инсерции и делеции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Популяционная частота аллеля и риск развития рака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Чем чаще вариант встречается в популяции - тем меньше вероятность, что он имеет функциональное значение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2139525"/>
            <a:ext cx="3660966" cy="27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605" y="2227725"/>
            <a:ext cx="3608018" cy="27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Базы данных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3900275"/>
            <a:ext cx="8520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6" name="Google Shape;196;p34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{500AA133-4153-47C6-9482-DA3879C0358E}</a:tableStyleId>
              </a:tblPr>
              <a:tblGrid>
                <a:gridCol w="2623350"/>
                <a:gridCol w="5897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Герминальные варианты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3"/>
                        </a:rPr>
                        <a:t>ClinVar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4"/>
                        </a:rPr>
                        <a:t>OMIM</a:t>
                      </a:r>
                      <a:r>
                        <a:rPr lang="ru"/>
                        <a:t> - Online Mendelian Inheritance in Man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5"/>
                        </a:rPr>
                        <a:t>HGMD</a:t>
                      </a:r>
                      <a:r>
                        <a:rPr lang="ru"/>
                        <a:t> - Human Gene Mutation Database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6"/>
                        </a:rPr>
                        <a:t>LOVD</a:t>
                      </a:r>
                      <a:r>
                        <a:rPr lang="ru"/>
                        <a:t> - Leiden Open Variation Database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/>
                        <a:t>Соматические варианты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7"/>
                        </a:rPr>
                        <a:t>COSMIC</a:t>
                      </a:r>
                      <a:r>
                        <a:rPr lang="ru"/>
                        <a:t> - Catalogue Of Somatic Mutations In Cancer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8"/>
                        </a:rPr>
                        <a:t>ICGC</a:t>
                      </a:r>
                      <a:r>
                        <a:rPr lang="ru"/>
                        <a:t> - International Cancer Genome Consortium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Терапевтические мишени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9"/>
                        </a:rPr>
                        <a:t>PMKB</a:t>
                      </a:r>
                      <a:r>
                        <a:rPr lang="ru"/>
                        <a:t> - Precision Medicine Knowledgebase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10"/>
                        </a:rPr>
                        <a:t>CGI</a:t>
                      </a:r>
                      <a:r>
                        <a:rPr lang="ru"/>
                        <a:t> - Cancer Genome Interpreter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hlinkClick r:id="rId11"/>
                        </a:rPr>
                        <a:t>CIViC</a:t>
                      </a:r>
                      <a:r>
                        <a:rPr lang="ru"/>
                        <a:t> - Clinical Interpretation of Variants in Cancer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Программы-предикторы патогенности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SIFT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Polyphen2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PROVEAN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FATHMM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dbNSFP - база данных, объединяющая прогнозы программ предикторов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Программы-аннотаторы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Variant Interpretation for Cancer (VIC)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Oncotator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CRAVAT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Personal Cancer Genome Reporter (PCGR)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Литература по теме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Имянитов ЕН. Общие представления о наследственных опухолевых синдромах. Практическая онкология. 2014;15(3):101.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Суспицын ЕН. Научно-популярная брошюра. Наследственные опухолевые синдромы. 2013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Баранова ЕЕ. Наследственные опухолевые синдромы: современная парадигма. Проблемы эндокринологии. 2020;66(4).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98350"/>
            <a:ext cx="1351525" cy="13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238" y="3598350"/>
            <a:ext cx="1351525" cy="13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775" y="3598350"/>
            <a:ext cx="1351525" cy="13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00"/>
              <a:t>Практикум по анализу таргетных онкопанелей</a:t>
            </a:r>
            <a:r>
              <a:rPr lang="ru" sz="2800"/>
              <a:t>. Мастер класс.</a:t>
            </a:r>
            <a:endParaRPr sz="2800"/>
          </a:p>
        </p:txBody>
      </p:sp>
      <p:sp>
        <p:nvSpPr>
          <p:cNvPr id="223" name="Google Shape;223;p38"/>
          <p:cNvSpPr txBox="1"/>
          <p:nvPr>
            <p:ph idx="1" type="subTitle"/>
          </p:nvPr>
        </p:nvSpPr>
        <p:spPr>
          <a:xfrm>
            <a:off x="311700" y="28341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Кристина Карандашева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лаборатория эпигенетики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ФГБНУ “Медико-генетический научный центр”</a:t>
            </a:r>
            <a:endParaRPr sz="140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5890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>
            <p:ph idx="1" type="subTitle"/>
          </p:nvPr>
        </p:nvSpPr>
        <p:spPr>
          <a:xfrm>
            <a:off x="311700" y="2832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MGNGS School ‘21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6" name="Google Shape;226;p38"/>
          <p:cNvSpPr txBox="1"/>
          <p:nvPr/>
        </p:nvSpPr>
        <p:spPr>
          <a:xfrm>
            <a:off x="311700" y="3683625"/>
            <a:ext cx="514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222222"/>
                </a:solidFill>
                <a:highlight>
                  <a:srgbClr val="FFFFFF"/>
                </a:highlight>
              </a:rPr>
              <a:t>ссылка на данные для практической работы: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https://disk.yandex.ru/d/hc7ZcrJ1GBL6Sw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700" y="433950"/>
            <a:ext cx="2319950" cy="24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Ж: ? лет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Диагноз: РМЖ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Семейный анамнез: отягощен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Исследуемый материал: периферическая венозная кровь</a:t>
            </a:r>
            <a:endParaRPr/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Случай 1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213263"/>
            <a:ext cx="73056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38" y="3213263"/>
            <a:ext cx="8667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epi-2015-brca-102-wbc.annovar.xlsx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" y="1236650"/>
            <a:ext cx="88106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epi-2015-brca-102-wbc.annovar.xlsx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" y="1236650"/>
            <a:ext cx="88106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5207850" y="1814000"/>
            <a:ext cx="1821600" cy="3097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/>
        </p:nvSpPr>
        <p:spPr>
          <a:xfrm>
            <a:off x="5464625" y="4510125"/>
            <a:ext cx="14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полиморфизмы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Наследственные опухолевые синдромы (НОС)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НОС - группа генетических заболеваний (&gt; 200 нозологий), характеризующихся передачей из поколения в поколение фатальной предрасположенности к развитию рака.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составляют ~ 5-10% всех случаев онкологических заболеваний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относятся к одним из наиболее часто встречающихся медико-генетических нозологий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частота в популяции ~ 1-2%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epi-2015-brca-102-wbc.annovar.xlsx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5" y="1236650"/>
            <a:ext cx="88106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/>
          <p:nvPr/>
        </p:nvSpPr>
        <p:spPr>
          <a:xfrm>
            <a:off x="353225" y="1573275"/>
            <a:ext cx="84792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6658300" y="6835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патогенный вариант 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61" name="Google Shape;261;p42"/>
          <p:cNvCxnSpPr/>
          <p:nvPr/>
        </p:nvCxnSpPr>
        <p:spPr>
          <a:xfrm flipH="1">
            <a:off x="6170750" y="1077225"/>
            <a:ext cx="762300" cy="42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epi-2015-brca-102-wbc.annovar.xlsx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71849" l="0" r="0" t="0"/>
          <a:stretch/>
        </p:blipFill>
        <p:spPr>
          <a:xfrm>
            <a:off x="166675" y="1236650"/>
            <a:ext cx="8810625" cy="9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2680225" y="1573275"/>
            <a:ext cx="17733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5199750" y="1573275"/>
            <a:ext cx="12117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6411450" y="1573275"/>
            <a:ext cx="6420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361225" y="27528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стопгейн в BRCA2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72" name="Google Shape;272;p43"/>
          <p:cNvCxnSpPr/>
          <p:nvPr/>
        </p:nvCxnSpPr>
        <p:spPr>
          <a:xfrm flipH="1" rot="10800000">
            <a:off x="1693250" y="1878025"/>
            <a:ext cx="1308000" cy="8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3"/>
          <p:cNvSpPr txBox="1"/>
          <p:nvPr/>
        </p:nvSpPr>
        <p:spPr>
          <a:xfrm>
            <a:off x="2840650" y="2752825"/>
            <a:ext cx="26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не встречается в популяции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74" name="Google Shape;274;p43"/>
          <p:cNvCxnSpPr/>
          <p:nvPr/>
        </p:nvCxnSpPr>
        <p:spPr>
          <a:xfrm flipH="1" rot="10800000">
            <a:off x="4276975" y="1894225"/>
            <a:ext cx="1163700" cy="85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43"/>
          <p:cNvSpPr txBox="1"/>
          <p:nvPr/>
        </p:nvSpPr>
        <p:spPr>
          <a:xfrm>
            <a:off x="6074350" y="2752825"/>
            <a:ext cx="26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патогенный вариант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76" name="Google Shape;276;p43"/>
          <p:cNvCxnSpPr>
            <a:endCxn id="270" idx="2"/>
          </p:cNvCxnSpPr>
          <p:nvPr/>
        </p:nvCxnSpPr>
        <p:spPr>
          <a:xfrm flipH="1" rot="10800000">
            <a:off x="6676050" y="1862175"/>
            <a:ext cx="56400" cy="89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epi-2015-brca-102-wbc.annovar.xlsx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71849" l="0" r="0" t="0"/>
          <a:stretch/>
        </p:blipFill>
        <p:spPr>
          <a:xfrm>
            <a:off x="166675" y="1236650"/>
            <a:ext cx="8810625" cy="9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/>
          <p:nvPr/>
        </p:nvSpPr>
        <p:spPr>
          <a:xfrm>
            <a:off x="4445475" y="1573275"/>
            <a:ext cx="794400" cy="2889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/>
          <p:nvPr/>
        </p:nvSpPr>
        <p:spPr>
          <a:xfrm>
            <a:off x="6965100" y="1573275"/>
            <a:ext cx="858600" cy="288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5299950" y="3387263"/>
            <a:ext cx="26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FF"/>
                </a:solidFill>
              </a:rPr>
              <a:t>есть ID в dbSNP</a:t>
            </a:r>
            <a:endParaRPr>
              <a:solidFill>
                <a:srgbClr val="9900FF"/>
              </a:solidFill>
            </a:endParaRPr>
          </a:p>
        </p:txBody>
      </p:sp>
      <p:cxnSp>
        <p:nvCxnSpPr>
          <p:cNvPr id="286" name="Google Shape;286;p44"/>
          <p:cNvCxnSpPr/>
          <p:nvPr/>
        </p:nvCxnSpPr>
        <p:spPr>
          <a:xfrm rot="10800000">
            <a:off x="5215750" y="1902325"/>
            <a:ext cx="618000" cy="1516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44"/>
          <p:cNvSpPr txBox="1"/>
          <p:nvPr/>
        </p:nvSpPr>
        <p:spPr>
          <a:xfrm>
            <a:off x="6074350" y="2752825"/>
            <a:ext cx="14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гетерозигота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288" name="Google Shape;288;p44"/>
          <p:cNvCxnSpPr>
            <a:stCxn id="287" idx="0"/>
            <a:endCxn id="284" idx="2"/>
          </p:cNvCxnSpPr>
          <p:nvPr/>
        </p:nvCxnSpPr>
        <p:spPr>
          <a:xfrm flipH="1" rot="10800000">
            <a:off x="6816700" y="1862125"/>
            <a:ext cx="577800" cy="890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4"/>
          <p:cNvSpPr/>
          <p:nvPr/>
        </p:nvSpPr>
        <p:spPr>
          <a:xfrm>
            <a:off x="8225125" y="1569775"/>
            <a:ext cx="577800" cy="288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 txBox="1"/>
          <p:nvPr/>
        </p:nvSpPr>
        <p:spPr>
          <a:xfrm>
            <a:off x="7334375" y="2749325"/>
            <a:ext cx="14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глубина покрытия - 202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291" name="Google Shape;291;p44"/>
          <p:cNvCxnSpPr>
            <a:stCxn id="290" idx="0"/>
            <a:endCxn id="289" idx="2"/>
          </p:cNvCxnSpPr>
          <p:nvPr/>
        </p:nvCxnSpPr>
        <p:spPr>
          <a:xfrm flipH="1" rot="10800000">
            <a:off x="8076725" y="1858625"/>
            <a:ext cx="437400" cy="890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2031225"/>
            <a:ext cx="5151675" cy="31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FF0000"/>
                </a:solidFill>
              </a:rPr>
              <a:t>epi-2015-brca-102-wbc.bam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1" y="1152475"/>
            <a:ext cx="6796522" cy="3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700" y="433950"/>
            <a:ext cx="2319950" cy="24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Ж: ? лет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Диагноз: РМЖ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Семейный анамнез: отягощен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Исследуемый материал: периферическая венозная кровь</a:t>
            </a:r>
            <a:endParaRPr/>
          </a:p>
        </p:txBody>
      </p:sp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Случай 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3" y="3213263"/>
            <a:ext cx="73056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38" y="3213263"/>
            <a:ext cx="8667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epi-2016-brca-002_035-wbc.annovar.xlsx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7"/>
            <a:ext cx="9143999" cy="263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epi-2016-brca-002_035-wbc.annovar.xlsx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464"/>
            <a:ext cx="9144001" cy="261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epi-2016-brca-002_035-wbc.annovar.xlsx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7" name="Google Shape;32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8577"/>
            <a:ext cx="9143999" cy="260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7422525" y="1902250"/>
            <a:ext cx="8103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7286075" y="3696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гомозигота ??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1" name="Google Shape;331;p49"/>
          <p:cNvCxnSpPr>
            <a:endCxn id="329" idx="0"/>
          </p:cNvCxnSpPr>
          <p:nvPr/>
        </p:nvCxnSpPr>
        <p:spPr>
          <a:xfrm flipH="1">
            <a:off x="7827675" y="682450"/>
            <a:ext cx="92400" cy="121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9"/>
          <p:cNvSpPr/>
          <p:nvPr/>
        </p:nvSpPr>
        <p:spPr>
          <a:xfrm>
            <a:off x="7422525" y="2427300"/>
            <a:ext cx="8103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7286075" y="38749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мозаик</a:t>
            </a:r>
            <a:r>
              <a:rPr lang="ru">
                <a:solidFill>
                  <a:srgbClr val="FF0000"/>
                </a:solidFill>
              </a:rPr>
              <a:t> ??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4" name="Google Shape;334;p49"/>
          <p:cNvCxnSpPr/>
          <p:nvPr/>
        </p:nvCxnSpPr>
        <p:spPr>
          <a:xfrm rot="10800000">
            <a:off x="7827550" y="2716250"/>
            <a:ext cx="4200" cy="120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9"/>
          <p:cNvSpPr/>
          <p:nvPr/>
        </p:nvSpPr>
        <p:spPr>
          <a:xfrm>
            <a:off x="216750" y="1902250"/>
            <a:ext cx="11715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 txBox="1"/>
          <p:nvPr/>
        </p:nvSpPr>
        <p:spPr>
          <a:xfrm>
            <a:off x="216750" y="47036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компаунд</a:t>
            </a:r>
            <a:r>
              <a:rPr lang="ru">
                <a:solidFill>
                  <a:srgbClr val="FF0000"/>
                </a:solidFill>
              </a:rPr>
              <a:t> ??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7" name="Google Shape;337;p49"/>
          <p:cNvCxnSpPr>
            <a:endCxn id="335" idx="2"/>
          </p:cNvCxnSpPr>
          <p:nvPr/>
        </p:nvCxnSpPr>
        <p:spPr>
          <a:xfrm flipH="1" rot="10800000">
            <a:off x="618000" y="2716150"/>
            <a:ext cx="184500" cy="198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374" y="1086675"/>
            <a:ext cx="6585637" cy="4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epi-2016-brca-002_035-wbc.bam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3675225" y="1661525"/>
            <a:ext cx="896700" cy="1507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0"/>
          <p:cNvSpPr txBox="1"/>
          <p:nvPr/>
        </p:nvSpPr>
        <p:spPr>
          <a:xfrm>
            <a:off x="6900900" y="329800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все таки не </a:t>
            </a:r>
            <a:r>
              <a:rPr lang="ru">
                <a:solidFill>
                  <a:schemeClr val="accent5"/>
                </a:solidFill>
              </a:rPr>
              <a:t>гомозигота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346" name="Google Shape;346;p50"/>
          <p:cNvCxnSpPr/>
          <p:nvPr/>
        </p:nvCxnSpPr>
        <p:spPr>
          <a:xfrm flipH="1">
            <a:off x="4571975" y="730000"/>
            <a:ext cx="2272800" cy="1461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50"/>
          <p:cNvSpPr/>
          <p:nvPr/>
        </p:nvSpPr>
        <p:spPr>
          <a:xfrm>
            <a:off x="3907950" y="4414750"/>
            <a:ext cx="26640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0"/>
          <p:cNvSpPr txBox="1"/>
          <p:nvPr/>
        </p:nvSpPr>
        <p:spPr>
          <a:xfrm>
            <a:off x="6668225" y="36101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полиА контекст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49" name="Google Shape;349;p50"/>
          <p:cNvCxnSpPr/>
          <p:nvPr/>
        </p:nvCxnSpPr>
        <p:spPr>
          <a:xfrm flipH="1">
            <a:off x="5657475" y="3915600"/>
            <a:ext cx="1050900" cy="47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450124" cy="3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solidFill>
                  <a:srgbClr val="FF0000"/>
                </a:solidFill>
              </a:rPr>
              <a:t>epi-2016-brca-002_035-wbc.bam </a:t>
            </a:r>
            <a:r>
              <a:rPr lang="ru" sz="2220"/>
              <a:t>vs</a:t>
            </a:r>
            <a:r>
              <a:rPr lang="ru" sz="2220">
                <a:solidFill>
                  <a:srgbClr val="FF0000"/>
                </a:solidFill>
              </a:rPr>
              <a:t> epi-2015-brca-102-wbc.bam</a:t>
            </a:r>
            <a:endParaRPr sz="2220">
              <a:solidFill>
                <a:srgbClr val="FF0000"/>
              </a:solidFill>
            </a:endParaRPr>
          </a:p>
        </p:txBody>
      </p:sp>
      <p:sp>
        <p:nvSpPr>
          <p:cNvPr id="356" name="Google Shape;356;p51"/>
          <p:cNvSpPr/>
          <p:nvPr/>
        </p:nvSpPr>
        <p:spPr>
          <a:xfrm>
            <a:off x="3097475" y="1436850"/>
            <a:ext cx="890700" cy="1251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6796475" y="19085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AF: 0.77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358" name="Google Shape;358;p51"/>
          <p:cNvCxnSpPr>
            <a:stCxn id="357" idx="1"/>
          </p:cNvCxnSpPr>
          <p:nvPr/>
        </p:nvCxnSpPr>
        <p:spPr>
          <a:xfrm rot="10800000">
            <a:off x="4036475" y="1485225"/>
            <a:ext cx="2760000" cy="623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1"/>
          <p:cNvSpPr/>
          <p:nvPr/>
        </p:nvSpPr>
        <p:spPr>
          <a:xfrm>
            <a:off x="3097475" y="3106975"/>
            <a:ext cx="890700" cy="12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1"/>
          <p:cNvSpPr txBox="1"/>
          <p:nvPr/>
        </p:nvSpPr>
        <p:spPr>
          <a:xfrm>
            <a:off x="6796475" y="2308713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AF: 0.18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61" name="Google Shape;361;p51"/>
          <p:cNvCxnSpPr/>
          <p:nvPr/>
        </p:nvCxnSpPr>
        <p:spPr>
          <a:xfrm flipH="1">
            <a:off x="3988175" y="2507438"/>
            <a:ext cx="2808300" cy="75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Характеристика </a:t>
            </a:r>
            <a:r>
              <a:rPr lang="ru">
                <a:solidFill>
                  <a:schemeClr val="accent5"/>
                </a:solidFill>
              </a:rPr>
              <a:t>НОС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ранний возраст манифестации (примерно на 20-25 лет раньше, чем спорадические раки)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первично-множественный характер опухолей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</a:t>
            </a:r>
            <a:r>
              <a:rPr lang="ru"/>
              <a:t>инхронные и/или билатеральные опухоли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высокий уровень онкологической </a:t>
            </a:r>
            <a:r>
              <a:rPr lang="ru"/>
              <a:t>предрасположенности</a:t>
            </a:r>
            <a:r>
              <a:rPr lang="ru"/>
              <a:t> (рецидива)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семейный анамнез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/>
              <a:t>не является обязательным маркером присутствия мутации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5"/>
            <a:ext cx="6540885" cy="3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solidFill>
                  <a:srgbClr val="FF0000"/>
                </a:solidFill>
              </a:rPr>
              <a:t>epi-2016-brca-002_035-wbc.bam </a:t>
            </a:r>
            <a:r>
              <a:rPr lang="ru" sz="2220"/>
              <a:t>vs</a:t>
            </a:r>
            <a:r>
              <a:rPr lang="ru" sz="2220">
                <a:solidFill>
                  <a:srgbClr val="FF0000"/>
                </a:solidFill>
              </a:rPr>
              <a:t> epi-2015-brca-102-wbc.bam</a:t>
            </a:r>
            <a:endParaRPr sz="2220">
              <a:solidFill>
                <a:srgbClr val="FF0000"/>
              </a:solidFill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5296100" y="1256450"/>
            <a:ext cx="890700" cy="3752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2"/>
          <p:cNvSpPr txBox="1"/>
          <p:nvPr/>
        </p:nvSpPr>
        <p:spPr>
          <a:xfrm>
            <a:off x="7173775" y="1218425"/>
            <a:ext cx="159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систематическая ошибка секвенирования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370" name="Google Shape;370;p52"/>
          <p:cNvCxnSpPr>
            <a:endCxn id="368" idx="3"/>
          </p:cNvCxnSpPr>
          <p:nvPr/>
        </p:nvCxnSpPr>
        <p:spPr>
          <a:xfrm flipH="1">
            <a:off x="6186800" y="1517000"/>
            <a:ext cx="914700" cy="1615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844"/>
            <a:ext cx="9143999" cy="2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epi-2016-brca-002_035-wbc.annovar.xlsx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3"/>
          <p:cNvSpPr/>
          <p:nvPr/>
        </p:nvSpPr>
        <p:spPr>
          <a:xfrm>
            <a:off x="7422525" y="1902250"/>
            <a:ext cx="8103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3"/>
          <p:cNvSpPr txBox="1"/>
          <p:nvPr/>
        </p:nvSpPr>
        <p:spPr>
          <a:xfrm>
            <a:off x="7286075" y="3696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гетерозигота !!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80" name="Google Shape;380;p53"/>
          <p:cNvCxnSpPr>
            <a:endCxn id="378" idx="0"/>
          </p:cNvCxnSpPr>
          <p:nvPr/>
        </p:nvCxnSpPr>
        <p:spPr>
          <a:xfrm flipH="1">
            <a:off x="7827675" y="682450"/>
            <a:ext cx="92400" cy="121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3"/>
          <p:cNvSpPr/>
          <p:nvPr/>
        </p:nvSpPr>
        <p:spPr>
          <a:xfrm>
            <a:off x="7422525" y="2427300"/>
            <a:ext cx="8103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7286075" y="38749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всего 3 рида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83" name="Google Shape;383;p53"/>
          <p:cNvCxnSpPr/>
          <p:nvPr/>
        </p:nvCxnSpPr>
        <p:spPr>
          <a:xfrm rot="10800000">
            <a:off x="7827550" y="2716250"/>
            <a:ext cx="4200" cy="120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53"/>
          <p:cNvSpPr/>
          <p:nvPr/>
        </p:nvSpPr>
        <p:spPr>
          <a:xfrm>
            <a:off x="216750" y="2427250"/>
            <a:ext cx="88668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3"/>
          <p:cNvSpPr txBox="1"/>
          <p:nvPr/>
        </p:nvSpPr>
        <p:spPr>
          <a:xfrm>
            <a:off x="216750" y="4703625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ошибка секвенирования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86" name="Google Shape;386;p53"/>
          <p:cNvCxnSpPr/>
          <p:nvPr/>
        </p:nvCxnSpPr>
        <p:spPr>
          <a:xfrm flipH="1" rot="10800000">
            <a:off x="894875" y="2764300"/>
            <a:ext cx="184500" cy="198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Ж: 2 года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Диагноз: НФ1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Семейный анамнез: отсутствует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Исследуемый материал: периферическая венозная кровь</a:t>
            </a:r>
            <a:endParaRPr/>
          </a:p>
        </p:txBody>
      </p:sp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Случай 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38" y="3060813"/>
            <a:ext cx="8667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25" y="3026549"/>
            <a:ext cx="6718149" cy="20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epi-2020-NF-1736-wbc.annovar.xlsx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1104900"/>
            <a:ext cx="87915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epi-2020-NF-1736-wbc.annovar.xlsx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7" name="Google Shape;40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1104900"/>
            <a:ext cx="879157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/>
          <p:nvPr/>
        </p:nvSpPr>
        <p:spPr>
          <a:xfrm>
            <a:off x="72375" y="1510000"/>
            <a:ext cx="8987100" cy="212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epi-2020-NF-1736-wbc.annovar.xlsx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0" y="1104900"/>
            <a:ext cx="881062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epi-2020-NF-1736-wbc.annovar.xlsx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2" name="Google Shape;42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017713"/>
            <a:ext cx="88011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epi-2020-NF-1736-wbc.bam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9" name="Google Shape;42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476" y="1017725"/>
            <a:ext cx="5620431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/>
          <p:nvPr/>
        </p:nvSpPr>
        <p:spPr>
          <a:xfrm>
            <a:off x="4445550" y="4459300"/>
            <a:ext cx="11235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7462650" y="3215438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сайт сплайсинга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3" name="Google Shape;433;p59"/>
          <p:cNvCxnSpPr/>
          <p:nvPr/>
        </p:nvCxnSpPr>
        <p:spPr>
          <a:xfrm flipH="1">
            <a:off x="5584950" y="3410800"/>
            <a:ext cx="1877700" cy="102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59"/>
          <p:cNvSpPr/>
          <p:nvPr/>
        </p:nvSpPr>
        <p:spPr>
          <a:xfrm>
            <a:off x="3723300" y="996550"/>
            <a:ext cx="1877700" cy="33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6892700" y="211413"/>
            <a:ext cx="231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гетерозиготная делеция 5 нуклеотидов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6" name="Google Shape;436;p59"/>
          <p:cNvCxnSpPr/>
          <p:nvPr/>
        </p:nvCxnSpPr>
        <p:spPr>
          <a:xfrm flipH="1">
            <a:off x="5633150" y="827025"/>
            <a:ext cx="1299900" cy="117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</a:t>
            </a:r>
            <a:r>
              <a:rPr lang="ru"/>
              <a:t>: 36 лет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Диагноз: НФ2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Семейный анамнез: отсутствует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Исследуемый материал: периферическая венозная кровь + блок (шваннома)</a:t>
            </a:r>
            <a:endParaRPr/>
          </a:p>
        </p:txBody>
      </p:sp>
      <p:sp>
        <p:nvSpPr>
          <p:cNvPr id="442" name="Google Shape;44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Случай 4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43" name="Google Shape;4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38" y="3441813"/>
            <a:ext cx="8667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25" y="3417050"/>
            <a:ext cx="7315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Исследуемый материал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50" name="Google Shape;450;p61"/>
          <p:cNvPicPr preferRelativeResize="0"/>
          <p:nvPr/>
        </p:nvPicPr>
        <p:blipFill rotWithShape="1">
          <a:blip r:embed="rId3">
            <a:alphaModFix/>
          </a:blip>
          <a:srcRect b="2009" l="680" r="-679" t="18555"/>
          <a:stretch/>
        </p:blipFill>
        <p:spPr>
          <a:xfrm>
            <a:off x="1640838" y="1152463"/>
            <a:ext cx="5862325" cy="31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1"/>
          <p:cNvSpPr/>
          <p:nvPr/>
        </p:nvSpPr>
        <p:spPr>
          <a:xfrm>
            <a:off x="311700" y="1277400"/>
            <a:ext cx="2809800" cy="12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1"/>
          <p:cNvSpPr txBox="1"/>
          <p:nvPr/>
        </p:nvSpPr>
        <p:spPr>
          <a:xfrm>
            <a:off x="369300" y="1358875"/>
            <a:ext cx="15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спорадическая шваннома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311700" y="2954400"/>
            <a:ext cx="2809800" cy="12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1"/>
          <p:cNvSpPr txBox="1"/>
          <p:nvPr/>
        </p:nvSpPr>
        <p:spPr>
          <a:xfrm>
            <a:off x="369300" y="3035875"/>
            <a:ext cx="15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НФ2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Генетика НОС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большинство НОС - моногенные (менделирующие) заболевания с аутосомно-доминантным типом наследования</a:t>
            </a:r>
            <a:r>
              <a:rPr lang="ru"/>
              <a:t>, вызванные loss-of-function мутацией в генах-онкосупрессорах или gain-of-function мутацией в онкогенах.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ru"/>
              <a:t>для большинства НОС характерна неполная пенетрантность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Исследуемый материал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60" name="Google Shape;460;p62"/>
          <p:cNvPicPr preferRelativeResize="0"/>
          <p:nvPr/>
        </p:nvPicPr>
        <p:blipFill rotWithShape="1">
          <a:blip r:embed="rId3">
            <a:alphaModFix/>
          </a:blip>
          <a:srcRect b="2009" l="680" r="-679" t="18555"/>
          <a:stretch/>
        </p:blipFill>
        <p:spPr>
          <a:xfrm>
            <a:off x="1640838" y="1152463"/>
            <a:ext cx="5862325" cy="31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/>
          <p:nvPr/>
        </p:nvSpPr>
        <p:spPr>
          <a:xfrm>
            <a:off x="311700" y="1277400"/>
            <a:ext cx="2809800" cy="12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2"/>
          <p:cNvSpPr txBox="1"/>
          <p:nvPr/>
        </p:nvSpPr>
        <p:spPr>
          <a:xfrm>
            <a:off x="369300" y="1358875"/>
            <a:ext cx="15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спорадическая шваннома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3" name="Google Shape;463;p62"/>
          <p:cNvSpPr/>
          <p:nvPr/>
        </p:nvSpPr>
        <p:spPr>
          <a:xfrm>
            <a:off x="311700" y="2954400"/>
            <a:ext cx="2809800" cy="124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2"/>
          <p:cNvSpPr txBox="1"/>
          <p:nvPr/>
        </p:nvSpPr>
        <p:spPr>
          <a:xfrm>
            <a:off x="369300" y="3035875"/>
            <a:ext cx="15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НФ2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5" name="Google Shape;465;p62"/>
          <p:cNvSpPr txBox="1"/>
          <p:nvPr/>
        </p:nvSpPr>
        <p:spPr>
          <a:xfrm>
            <a:off x="955025" y="4497475"/>
            <a:ext cx="28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epi-2019-NF-1208-wbc.bam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66" name="Google Shape;466;p62"/>
          <p:cNvSpPr txBox="1"/>
          <p:nvPr/>
        </p:nvSpPr>
        <p:spPr>
          <a:xfrm>
            <a:off x="4734350" y="4497475"/>
            <a:ext cx="28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epi-2020-NF-1208-pcbl.bam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467" name="Google Shape;467;p62"/>
          <p:cNvCxnSpPr/>
          <p:nvPr/>
        </p:nvCxnSpPr>
        <p:spPr>
          <a:xfrm rot="10800000">
            <a:off x="4572000" y="4215525"/>
            <a:ext cx="555600" cy="262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62"/>
          <p:cNvCxnSpPr/>
          <p:nvPr/>
        </p:nvCxnSpPr>
        <p:spPr>
          <a:xfrm flipH="1" rot="10800000">
            <a:off x="3193775" y="4215675"/>
            <a:ext cx="327000" cy="278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FF0000"/>
                </a:solidFill>
              </a:rPr>
              <a:t>epi-2019-NF-1208-wbc.</a:t>
            </a:r>
            <a:r>
              <a:rPr lang="ru">
                <a:solidFill>
                  <a:srgbClr val="FF0000"/>
                </a:solidFill>
              </a:rPr>
              <a:t>annovar.xlsx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4" name="Google Shape;47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13" y="1152475"/>
            <a:ext cx="796477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epi-2019-NF-1208-wbc.</a:t>
            </a:r>
            <a:r>
              <a:rPr lang="ru">
                <a:solidFill>
                  <a:srgbClr val="FF0000"/>
                </a:solidFill>
              </a:rPr>
              <a:t>annovar.xlsx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152475"/>
            <a:ext cx="7939044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4"/>
          <p:cNvSpPr txBox="1"/>
          <p:nvPr/>
        </p:nvSpPr>
        <p:spPr>
          <a:xfrm>
            <a:off x="5873900" y="331775"/>
            <a:ext cx="2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~ 20% НФ-2 - CNV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epi-2020-NF-1208-pcbl.annovar.xlsx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9" name="Google Shape;48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36" y="1194575"/>
            <a:ext cx="7563333" cy="3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epi-2020-NF-1208-pcbl.annovar.xlsx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6" name="Google Shape;49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76" y="1152475"/>
            <a:ext cx="7132450" cy="38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epi-2020-NF-1208-pcbl.annovar.bam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3" name="Google Shape;50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94275"/>
            <a:ext cx="5339243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7"/>
          <p:cNvSpPr/>
          <p:nvPr/>
        </p:nvSpPr>
        <p:spPr>
          <a:xfrm>
            <a:off x="3448500" y="4903300"/>
            <a:ext cx="948900" cy="35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 txBox="1"/>
          <p:nvPr/>
        </p:nvSpPr>
        <p:spPr>
          <a:xfrm>
            <a:off x="6259025" y="4354863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сайт сплайсинга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7" name="Google Shape;507;p67"/>
          <p:cNvCxnSpPr/>
          <p:nvPr/>
        </p:nvCxnSpPr>
        <p:spPr>
          <a:xfrm flipH="1">
            <a:off x="4453625" y="4622450"/>
            <a:ext cx="1709100" cy="4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67"/>
          <p:cNvSpPr/>
          <p:nvPr/>
        </p:nvSpPr>
        <p:spPr>
          <a:xfrm>
            <a:off x="3448500" y="1149000"/>
            <a:ext cx="948900" cy="33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6202625" y="2048938"/>
            <a:ext cx="2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соматический вариант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10" name="Google Shape;510;p67"/>
          <p:cNvCxnSpPr/>
          <p:nvPr/>
        </p:nvCxnSpPr>
        <p:spPr>
          <a:xfrm flipH="1">
            <a:off x="4541925" y="2423825"/>
            <a:ext cx="1548600" cy="120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epi-2020-NF-1208-pcbl.annovar.xlsx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6" name="Google Shape;51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76" y="1152475"/>
            <a:ext cx="7132450" cy="38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8"/>
          <p:cNvSpPr/>
          <p:nvPr/>
        </p:nvSpPr>
        <p:spPr>
          <a:xfrm>
            <a:off x="6531775" y="3539200"/>
            <a:ext cx="770400" cy="135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8"/>
          <p:cNvSpPr txBox="1"/>
          <p:nvPr/>
        </p:nvSpPr>
        <p:spPr>
          <a:xfrm>
            <a:off x="8208950" y="3485275"/>
            <a:ext cx="88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CNV!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30:60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solidFill>
                  <a:srgbClr val="FF0000"/>
                </a:solidFill>
              </a:rPr>
              <a:t>epi-2019-NF-1208-wbc </a:t>
            </a:r>
            <a:r>
              <a:rPr lang="ru"/>
              <a:t>vs</a:t>
            </a:r>
            <a:r>
              <a:rPr lang="ru">
                <a:solidFill>
                  <a:srgbClr val="FF0000"/>
                </a:solidFill>
              </a:rPr>
              <a:t> epi-2020-NF-1208-pcbl</a:t>
            </a:r>
            <a:endParaRPr/>
          </a:p>
        </p:txBody>
      </p:sp>
      <p:graphicFrame>
        <p:nvGraphicFramePr>
          <p:cNvPr id="525" name="Google Shape;525;p69"/>
          <p:cNvGraphicFramePr/>
          <p:nvPr/>
        </p:nvGraphicFramePr>
        <p:xfrm>
          <a:off x="311688" y="114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{500AA133-4153-47C6-9482-DA3879C0358E}</a:tableStyleId>
              </a:tblPr>
              <a:tblGrid>
                <a:gridCol w="643825"/>
                <a:gridCol w="964825"/>
                <a:gridCol w="804325"/>
                <a:gridCol w="804325"/>
                <a:gridCol w="603700"/>
                <a:gridCol w="1004950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Start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Ref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Alt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NF2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dbSNP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GnomAD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WBC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PCBL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29999878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rs1800540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0.8667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0.45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000FF"/>
                          </a:solidFill>
                        </a:rPr>
                        <a:t>0.64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30035201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exonic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FF0000"/>
                          </a:solidFill>
                        </a:rPr>
                        <a:t>0.31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30079213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rs7291645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0.3110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0.49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000FF"/>
                          </a:solidFill>
                        </a:rPr>
                        <a:t>0.66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30091145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rs1008515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0.2539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0.45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FF0000"/>
                          </a:solidFill>
                        </a:rPr>
                        <a:t>0.35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30092583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rs17462054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0.1014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0.51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FF0000"/>
                          </a:solidFill>
                        </a:rPr>
                        <a:t>0.26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30092695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rs73390944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0.1507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0.52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FF0000"/>
                          </a:solidFill>
                        </a:rPr>
                        <a:t>0.26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30093259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rs1034880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0.3020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0.51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000FF"/>
                          </a:solidFill>
                        </a:rPr>
                        <a:t>0.74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chr22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30094065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UTR3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rs11090576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0.1462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8761D"/>
                          </a:solidFill>
                        </a:rPr>
                        <a:t>0.50</a:t>
                      </a:r>
                      <a:endParaRPr sz="11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FF0000"/>
                          </a:solidFill>
                        </a:rPr>
                        <a:t>0.35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0" y="3118400"/>
            <a:ext cx="1121125" cy="11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М: &gt; 60 лет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Диагноз: Рак поджелудочной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Семейный анамнез: неизвестен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Исследуемый материал: блок</a:t>
            </a:r>
            <a:endParaRPr/>
          </a:p>
        </p:txBody>
      </p:sp>
      <p:sp>
        <p:nvSpPr>
          <p:cNvPr id="532" name="Google Shape;53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Случай 5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33" name="Google Shape;5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25" y="3481988"/>
            <a:ext cx="72580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epi-2021-CCP-250-pcbl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39" name="Google Shape;5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4469"/>
            <a:ext cx="9144000" cy="216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Пенетрантность НОС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теории (!),  для большинства НОС, </a:t>
            </a:r>
            <a:r>
              <a:rPr b="1" i="1" lang="ru"/>
              <a:t>индивидуальный </a:t>
            </a:r>
            <a:r>
              <a:rPr lang="ru"/>
              <a:t>риск манифестации заболевания для носителей патогенной мутации, </a:t>
            </a:r>
            <a:r>
              <a:rPr lang="ru" u="sng"/>
              <a:t>не превышает</a:t>
            </a:r>
            <a:r>
              <a:rPr lang="ru"/>
              <a:t> 90% к возрасту 70 лет.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	60% - BRCA1, 50% - BRCA2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Фенотипы носителей одинаковой мутации могут существенно различаться (возраст манифестации, тяжесть фенотипа).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</a:t>
            </a:r>
            <a:r>
              <a:rPr lang="ru"/>
              <a:t>одификаторами пенетрантности являются факторы внешней среды (в меньшей степени) и особенности генетического фона (в большей степени)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epi-2021-CCP-250-pcbl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3614"/>
            <a:ext cx="9143999" cy="214147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2"/>
          <p:cNvSpPr txBox="1"/>
          <p:nvPr/>
        </p:nvSpPr>
        <p:spPr>
          <a:xfrm>
            <a:off x="4277050" y="1155575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TP53:NM_000546:exon7:c.C749T:p.P250L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47" name="Google Shape;547;p72"/>
          <p:cNvCxnSpPr/>
          <p:nvPr/>
        </p:nvCxnSpPr>
        <p:spPr>
          <a:xfrm flipH="1" rot="10800000">
            <a:off x="4285075" y="1573300"/>
            <a:ext cx="521700" cy="113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epi-2021-CCP-250-pcbl.bam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3" name="Google Shape;55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88" y="1152472"/>
            <a:ext cx="5103024" cy="39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TP53:NM_000546:exon7:c.C749T:p.P250L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0" name="Google Shape;56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5"/>
            <a:ext cx="9143999" cy="128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00" y="2495575"/>
            <a:ext cx="5447650" cy="26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epi-2021-CCP-250-pcbl.bam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8" name="Google Shape;5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75" y="1174173"/>
            <a:ext cx="4422038" cy="39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00"/>
              <a:t>Практикум по анализу таргетных онкопанелей. Самостоятельная работа.</a:t>
            </a:r>
            <a:endParaRPr sz="2800"/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311700" y="28341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Кристина Карандашева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лаборатория эпигенетики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ФГБНУ “Медико-генетический научный центр”</a:t>
            </a:r>
            <a:endParaRPr sz="1400"/>
          </a:p>
        </p:txBody>
      </p:sp>
      <p:pic>
        <p:nvPicPr>
          <p:cNvPr id="576" name="Google Shape;5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5890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6"/>
          <p:cNvSpPr txBox="1"/>
          <p:nvPr>
            <p:ph idx="1" type="subTitle"/>
          </p:nvPr>
        </p:nvSpPr>
        <p:spPr>
          <a:xfrm>
            <a:off x="311700" y="283225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MGNGS School ‘21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graphicFrame>
        <p:nvGraphicFramePr>
          <p:cNvPr id="583" name="Google Shape;583;p77"/>
          <p:cNvGraphicFramePr/>
          <p:nvPr/>
        </p:nvGraphicFramePr>
        <p:xfrm>
          <a:off x="232250" y="12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{500AA133-4153-47C6-9482-DA3879C0358E}</a:tableStyleId>
              </a:tblPr>
              <a:tblGrid>
                <a:gridCol w="1199450"/>
                <a:gridCol w="1179025"/>
                <a:gridCol w="1335500"/>
                <a:gridCol w="1321875"/>
                <a:gridCol w="1321875"/>
                <a:gridCol w="23218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Задача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Задача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Задача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Задача 4a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Задача 4b*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Задача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РМЖ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РМЖ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НФ1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НФ2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НФ2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Опухоль почки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/>
                        <a:t>BRCA1, BRCA2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/>
                        <a:t>NF1, NF2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CCP (Comprehensive Cancer Panel - 409 genes)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epi-2015-brca-103-wbc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epi-2016-brca-028_002-wbc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epi-2021-NF-1828-wbc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epi-2018-NF-1002-wbc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epi-2019-NF-1002bl-pcbl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epi-2019-NF-1403-pcbl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epi-2016-ren_aml-017-t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Спорадическая ангиомиолипома (TSC1, TSC2)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84" name="Google Shape;584;p77"/>
          <p:cNvSpPr txBox="1"/>
          <p:nvPr/>
        </p:nvSpPr>
        <p:spPr>
          <a:xfrm>
            <a:off x="6087275" y="4676850"/>
            <a:ext cx="28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 если останется время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Онкосупрессоры vs онкогены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Онкогены - мутантные или излишне активные протоонкогены (гены, стимулирующие клеточный рост и деление)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Онкосупрессоры - контролируют клеточный рост, деление и репарацию ДНК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Gatekeepers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Caretakers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Онкогены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38" y="1152475"/>
            <a:ext cx="5493729" cy="3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Онкосупрессоры - двухударная модель канцерогенеза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6245175" y="1152475"/>
            <a:ext cx="25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для трансформации нормальной клетки в опухолевую необходимо два последовательных мутационных события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20565"/>
          <a:stretch/>
        </p:blipFill>
        <p:spPr>
          <a:xfrm>
            <a:off x="250375" y="1275513"/>
            <a:ext cx="5862325" cy="31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